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8" r:id="rId2"/>
    <p:sldId id="429" r:id="rId3"/>
    <p:sldId id="6003" r:id="rId4"/>
    <p:sldId id="6004" r:id="rId5"/>
    <p:sldId id="6005" r:id="rId6"/>
    <p:sldId id="6006" r:id="rId7"/>
    <p:sldId id="60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105489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00844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130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3570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35552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1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5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7315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84430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14810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22285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60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859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12755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392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263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436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238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460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03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657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955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75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34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86965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43703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3399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39516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02467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0452780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76522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123641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85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5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2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49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06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49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5188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180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12932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40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rea.org/area-research-agenda/barriers-to-adoption-of-ar-assisted-inspection-for-quality-and-compliance/" TargetMode="Externa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1332" y="1029575"/>
            <a:ext cx="53110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Barriers to Adoption of Real Time AR-assisted Inspection for Quality and Compliance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690166" y="1158082"/>
            <a:ext cx="5393804" cy="62442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Category: Market Research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25C937-B0EC-4C50-BC46-5369054C027F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rPr>
              <a:t>3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3FB9E5-B505-FA44-834F-AE60AB7F60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949947-E0AD-8F4B-86EC-668CC2E4BC6A}"/>
              </a:ext>
            </a:extLst>
          </p:cNvPr>
          <p:cNvSpPr txBox="1"/>
          <p:nvPr/>
        </p:nvSpPr>
        <p:spPr>
          <a:xfrm>
            <a:off x="7245752" y="2592729"/>
            <a:ext cx="453727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Most Relevant Research Agenda topic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2"/>
              </a:rPr>
              <a:t>https://thearea.org/area-research-agenda/barriers-to-adoption-of-ar-assisted-inspection-for-quality-and-compliance/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786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Current Situation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more use cases for AR in enterprise than can be meaningfully compiled in detail, however, there are key requirements, patterns/characteristics of use cases that can be generalized as use case categories</a:t>
            </a:r>
          </a:p>
          <a:p>
            <a:r>
              <a:rPr lang="en-US" b="1" dirty="0"/>
              <a:t>AR-assisted inspection is a use case</a:t>
            </a:r>
            <a:r>
              <a:rPr lang="en-US" dirty="0"/>
              <a:t> category that has </a:t>
            </a:r>
            <a:r>
              <a:rPr lang="en-US" b="1" dirty="0"/>
              <a:t>great potential </a:t>
            </a:r>
            <a:r>
              <a:rPr lang="en-US" dirty="0"/>
              <a:t>for ROI across all industries but </a:t>
            </a:r>
            <a:r>
              <a:rPr lang="en-US" b="1" dirty="0"/>
              <a:t>rarely documented/publicized</a:t>
            </a:r>
          </a:p>
          <a:p>
            <a:r>
              <a:rPr lang="en-US" dirty="0"/>
              <a:t>Inspection use cases are not as widely implemented as step-by-step instruction delivery (task guidance), remote assistance and training</a:t>
            </a:r>
          </a:p>
          <a:p>
            <a:r>
              <a:rPr lang="en-US" dirty="0"/>
              <a:t>Companies with AR deployments in the more popular AR use case categories could </a:t>
            </a:r>
            <a:r>
              <a:rPr lang="en-US" b="1" dirty="0"/>
              <a:t>increase their ROI on AR </a:t>
            </a:r>
            <a:r>
              <a:rPr lang="en-US" dirty="0"/>
              <a:t>if they were to expand their support for AR-assisted inspections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9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Problems this research would address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project will identify </a:t>
            </a:r>
            <a:r>
              <a:rPr lang="en-US" b="1" dirty="0"/>
              <a:t>features, KPIs and requirements </a:t>
            </a:r>
            <a:r>
              <a:rPr lang="en-US" dirty="0"/>
              <a:t>for AR-assisted inspection use cases</a:t>
            </a:r>
          </a:p>
          <a:p>
            <a:r>
              <a:rPr lang="en-US" dirty="0"/>
              <a:t>AREA members will have greater insights into the inspections use cases (within the category), the industries that perform inspections before work continues, and/or where there are requirements for inspections to be documented</a:t>
            </a:r>
          </a:p>
          <a:p>
            <a:r>
              <a:rPr lang="en-US" dirty="0"/>
              <a:t>Providers can </a:t>
            </a:r>
            <a:r>
              <a:rPr lang="en-US" b="1" dirty="0"/>
              <a:t>tailor their offerings </a:t>
            </a:r>
            <a:r>
              <a:rPr lang="en-US" dirty="0"/>
              <a:t>to specifically address inspection use cases</a:t>
            </a:r>
          </a:p>
          <a:p>
            <a:r>
              <a:rPr lang="en-US" dirty="0"/>
              <a:t>AR managers in enterprises that are deploying AR for other use cases will have deeper understanding of </a:t>
            </a:r>
            <a:r>
              <a:rPr lang="en-US" b="1" dirty="0"/>
              <a:t>opportunities and barriers </a:t>
            </a:r>
            <a:r>
              <a:rPr lang="en-US" dirty="0"/>
              <a:t>to implementation of AR-assisted inspection use cases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Possible questions this research will answer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/>
          </a:bodyPr>
          <a:lstStyle/>
          <a:p>
            <a:r>
              <a:rPr lang="en-US" dirty="0"/>
              <a:t>What is the state of the art? Where (companies, industries, </a:t>
            </a:r>
            <a:r>
              <a:rPr lang="en-US" dirty="0" err="1"/>
              <a:t>etc</a:t>
            </a:r>
            <a:r>
              <a:rPr lang="en-US" dirty="0"/>
              <a:t>) are AR-assisted inspection use cases currently implemented?</a:t>
            </a:r>
          </a:p>
          <a:p>
            <a:r>
              <a:rPr lang="en-US" dirty="0"/>
              <a:t>Based on state of the art, what are the feature patterns, KPIs and requirements for AR-assisted inspection use cases?</a:t>
            </a:r>
          </a:p>
          <a:p>
            <a:r>
              <a:rPr lang="en-US" dirty="0"/>
              <a:t>Who are the typical stakeholders that need to be educated and “on-board” for introduction and adoption of AR-assisted inspection?</a:t>
            </a:r>
          </a:p>
          <a:p>
            <a:r>
              <a:rPr lang="en-US" dirty="0"/>
              <a:t>What other components need to be in place for the AR-assisted inspection?</a:t>
            </a:r>
          </a:p>
          <a:p>
            <a:r>
              <a:rPr lang="en-US" dirty="0"/>
              <a:t>What are the key barriers for adoption of AR-assisted inspection and what are some of the strategies that have been shown to overcome these barriers?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5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Whose problems will this project address?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 lnSpcReduction="10000"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AR Technology Providers</a:t>
            </a:r>
            <a:r>
              <a:rPr lang="en-US" dirty="0"/>
              <a:t> would</a:t>
            </a:r>
          </a:p>
          <a:p>
            <a:pPr lvl="1"/>
            <a:r>
              <a:rPr lang="en-US" dirty="0"/>
              <a:t>Gain insights into AR-assisted inspection use case category requirements and</a:t>
            </a:r>
          </a:p>
          <a:p>
            <a:pPr lvl="1"/>
            <a:r>
              <a:rPr lang="en-US" dirty="0"/>
              <a:t>Be able to address stakeholders, provide ROI estimates and other information to reduce barriers to adoption of AR-assisted inspection</a:t>
            </a:r>
          </a:p>
          <a:p>
            <a:r>
              <a:rPr lang="en-US" i="1" dirty="0">
                <a:solidFill>
                  <a:srgbClr val="FF0000"/>
                </a:solidFill>
              </a:rPr>
              <a:t>Enterprise AR customers </a:t>
            </a:r>
            <a:r>
              <a:rPr lang="en-US" dirty="0"/>
              <a:t>would </a:t>
            </a:r>
          </a:p>
          <a:p>
            <a:pPr lvl="1"/>
            <a:r>
              <a:rPr lang="en-US" dirty="0"/>
              <a:t>More effectively transfer or adapt existing AR procedures and technologies from existing use cases to AR-assisted inspection</a:t>
            </a:r>
          </a:p>
          <a:p>
            <a:pPr lvl="1"/>
            <a:r>
              <a:rPr lang="en-US" dirty="0"/>
              <a:t>Increase use case categories which leverage their infrastructure investments and knowledge about AR implementation (increase AR ROI)</a:t>
            </a:r>
          </a:p>
          <a:p>
            <a:pPr lvl="1"/>
            <a:r>
              <a:rPr lang="en-US" dirty="0"/>
              <a:t>Reduce time and costs of existing inspection processes, increase compliance and ability to document compliance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6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How would this research be conducted?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/>
          </a:bodyPr>
          <a:lstStyle/>
          <a:p>
            <a:r>
              <a:rPr lang="en-US" dirty="0"/>
              <a:t>Desk research to identify </a:t>
            </a:r>
          </a:p>
          <a:p>
            <a:pPr lvl="1"/>
            <a:r>
              <a:rPr lang="en-US" dirty="0"/>
              <a:t>Any products or services designed for technology-assisted (or AR-assisted) inspection</a:t>
            </a:r>
          </a:p>
          <a:p>
            <a:pPr lvl="1"/>
            <a:r>
              <a:rPr lang="en-US" dirty="0"/>
              <a:t>Any customers currently implementing these use cases</a:t>
            </a:r>
          </a:p>
          <a:p>
            <a:pPr lvl="1"/>
            <a:r>
              <a:rPr lang="en-US" dirty="0"/>
              <a:t>Gaps in knowledge</a:t>
            </a:r>
          </a:p>
          <a:p>
            <a:r>
              <a:rPr lang="en-US" dirty="0"/>
              <a:t>Primary research with subject matter experts and inspectors</a:t>
            </a:r>
          </a:p>
          <a:p>
            <a:pPr lvl="1"/>
            <a:r>
              <a:rPr lang="en-US" dirty="0"/>
              <a:t>Interviews </a:t>
            </a:r>
          </a:p>
          <a:p>
            <a:pPr lvl="1"/>
            <a:r>
              <a:rPr lang="en-US" dirty="0"/>
              <a:t>Surveys</a:t>
            </a:r>
          </a:p>
          <a:p>
            <a:r>
              <a:rPr lang="en-US" dirty="0"/>
              <a:t>Analysis of data and compile trends about drivers and barriers</a:t>
            </a:r>
          </a:p>
          <a:p>
            <a:r>
              <a:rPr lang="en-US" dirty="0"/>
              <a:t>Prepare a report and set of recommendations to overcome barriers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7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025F839-9761-D34C-BC0A-CEA2A9BE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altLang="en-US" dirty="0">
                <a:solidFill>
                  <a:srgbClr val="196674"/>
                </a:solidFill>
                <a:latin typeface="Calibri"/>
                <a:cs typeface="Cambria"/>
              </a:rPr>
              <a:t>Deliverables of this project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D946BE-B48C-2D49-930D-A079DEF055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025CB2-D4D6-214D-9CA0-65A9170C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931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research provider selected for this project will already have a deep familiarity with inspection. The research team will provide:</a:t>
            </a:r>
          </a:p>
          <a:p>
            <a:r>
              <a:rPr lang="en-US" dirty="0"/>
              <a:t>Report documenting</a:t>
            </a:r>
          </a:p>
          <a:p>
            <a:pPr lvl="1"/>
            <a:r>
              <a:rPr lang="en-US" dirty="0"/>
              <a:t>Features, KPIs and requirements for AR-assisted inspection use cases</a:t>
            </a:r>
          </a:p>
          <a:p>
            <a:pPr lvl="1"/>
            <a:r>
              <a:rPr lang="en-US" dirty="0"/>
              <a:t>Barriers to adoption of inspection use cases and how to identify/rank</a:t>
            </a:r>
          </a:p>
          <a:p>
            <a:pPr lvl="1"/>
            <a:r>
              <a:rPr lang="en-US" dirty="0"/>
              <a:t>Recommendations for overcoming barriers to adoption</a:t>
            </a:r>
          </a:p>
          <a:p>
            <a:r>
              <a:rPr lang="en-US" dirty="0"/>
              <a:t>An interactive tool to assist with </a:t>
            </a:r>
          </a:p>
          <a:p>
            <a:pPr lvl="1"/>
            <a:r>
              <a:rPr lang="en-US" dirty="0"/>
              <a:t>Capture of pre-AR metrics (KPIs) to measure </a:t>
            </a:r>
          </a:p>
          <a:p>
            <a:pPr lvl="1"/>
            <a:r>
              <a:rPr lang="en-US" dirty="0"/>
              <a:t>Calculating ROI of AR-assisted inspection use cases</a:t>
            </a:r>
          </a:p>
          <a:p>
            <a:r>
              <a:rPr lang="en-US" dirty="0"/>
              <a:t>A webinar and executive summary for public audiences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47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Helvetica</vt:lpstr>
      <vt:lpstr>Muli</vt:lpstr>
      <vt:lpstr>Muli Regular</vt:lpstr>
      <vt:lpstr>Myriad Pro</vt:lpstr>
      <vt:lpstr>Verdana</vt:lpstr>
      <vt:lpstr>Wingdings</vt:lpstr>
      <vt:lpstr>Wingdings 2</vt:lpstr>
      <vt:lpstr>Master Slide</vt:lpstr>
      <vt:lpstr>PowerPoint Presentation</vt:lpstr>
      <vt:lpstr>Current Situation</vt:lpstr>
      <vt:lpstr>Problems this research would address</vt:lpstr>
      <vt:lpstr>Possible questions this research will answer</vt:lpstr>
      <vt:lpstr>Whose problems will this project address?</vt:lpstr>
      <vt:lpstr>How would this research be conducted?</vt:lpstr>
      <vt:lpstr>Deliverables of this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Sage</dc:creator>
  <cp:lastModifiedBy>Mark Sage</cp:lastModifiedBy>
  <cp:revision>1</cp:revision>
  <dcterms:created xsi:type="dcterms:W3CDTF">2021-09-24T08:01:52Z</dcterms:created>
  <dcterms:modified xsi:type="dcterms:W3CDTF">2021-09-24T08:02:13Z</dcterms:modified>
</cp:coreProperties>
</file>