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/>
    <p:restoredTop sz="94643"/>
  </p:normalViewPr>
  <p:slideViewPr>
    <p:cSldViewPr snapToGrid="0" snapToObjects="1">
      <p:cViewPr varScale="1">
        <p:scale>
          <a:sx n="93" d="100"/>
          <a:sy n="93" d="100"/>
        </p:scale>
        <p:origin x="216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AR and 5G</a:t>
            </a:r>
          </a:p>
          <a:p>
            <a:pPr algn="ctr" defTabSz="609585"/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In the Enterprise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>
                <a:solidFill>
                  <a:prstClr val="black"/>
                </a:solidFill>
              </a:rPr>
              <a:t>Category: Market Research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CA" sz="3200" dirty="0"/>
              <a:t>5G networks are being rolled out </a:t>
            </a:r>
          </a:p>
          <a:p>
            <a:pPr defTabSz="609585"/>
            <a:r>
              <a:rPr lang="en-CA" sz="3200" dirty="0"/>
              <a:t>These low latency/high throughput networks are proposed for AR services at the edge (Edge and cloud computing)</a:t>
            </a:r>
          </a:p>
          <a:p>
            <a:pPr lvl="1" defTabSz="609585"/>
            <a:r>
              <a:rPr lang="en-CA" sz="2800" dirty="0"/>
              <a:t>Localization, positioning of users and assets </a:t>
            </a:r>
          </a:p>
          <a:p>
            <a:pPr lvl="1" defTabSz="609585"/>
            <a:r>
              <a:rPr lang="en-CA" sz="2800" dirty="0"/>
              <a:t>Computationally-complex tasks (off-loading from display)</a:t>
            </a:r>
          </a:p>
          <a:p>
            <a:pPr lvl="1" defTabSz="609585"/>
            <a:r>
              <a:rPr lang="en-CA" sz="2800" dirty="0"/>
              <a:t>Asset caching or storage (off-loading from display)</a:t>
            </a:r>
          </a:p>
          <a:p>
            <a:pPr defTabSz="609585"/>
            <a:r>
              <a:rPr lang="en-CA" dirty="0"/>
              <a:t>Proponents of 5G suggest that introduction of these technologies will result in lower total cost of ownership, longer battery life, higher performance and more flexible AR-enabled solutions.</a:t>
            </a:r>
            <a:endParaRPr lang="en-US" sz="3600" dirty="0">
              <a:solidFill>
                <a:prstClr val="black"/>
              </a:solidFill>
            </a:endParaRP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Current Situation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Unclear if/how network operators  offering 5G services will develop (or could test) and measure the features that they are proposing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No one really knows what’s </a:t>
            </a:r>
            <a:r>
              <a:rPr lang="en-CA" sz="3200" dirty="0"/>
              <a:t>hype and how much is useful/ready for enterprise use</a:t>
            </a:r>
          </a:p>
          <a:p>
            <a:pPr defTabSz="609585"/>
            <a:r>
              <a:rPr lang="en-CA" sz="3200" dirty="0"/>
              <a:t>If 5G is useful for enterprise customers, when and how to prepare</a:t>
            </a: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2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CA" dirty="0"/>
              <a:t>How will AR solutions using 5G differ from what is available today? </a:t>
            </a:r>
            <a:endParaRPr lang="en-US" dirty="0"/>
          </a:p>
          <a:p>
            <a:pPr lvl="0"/>
            <a:r>
              <a:rPr lang="en-CA" dirty="0"/>
              <a:t>What are the enterprise use cases for AR over 5G networks?  </a:t>
            </a:r>
            <a:endParaRPr lang="en-US" dirty="0"/>
          </a:p>
          <a:p>
            <a:pPr lvl="0"/>
            <a:r>
              <a:rPr lang="en-CA" dirty="0"/>
              <a:t>Who are the technology providers leading the growth of this segment and what are they doing? </a:t>
            </a:r>
            <a:endParaRPr lang="en-US" dirty="0"/>
          </a:p>
          <a:p>
            <a:pPr lvl="0"/>
            <a:r>
              <a:rPr lang="en-CA" dirty="0"/>
              <a:t>What are the new technologies that enterprise IT departments may need to evaluate and manage in the future? </a:t>
            </a:r>
            <a:endParaRPr lang="en-US" dirty="0"/>
          </a:p>
          <a:p>
            <a:pPr lvl="0"/>
            <a:r>
              <a:rPr lang="en-CA" dirty="0"/>
              <a:t>What other technologies will enterprise IT need to use in conjunction with 5G and AR?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Possible Questions the Research Would Answer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Providers of enterprise wearable AR platforms</a:t>
            </a:r>
            <a:r>
              <a:rPr lang="en-US" sz="3200" dirty="0">
                <a:solidFill>
                  <a:prstClr val="black"/>
                </a:solidFill>
              </a:rPr>
              <a:t> would be able to more quickly/reliably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Partner with 5G service providers to develop enterprise AR solutions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Focus on segments and use cases where 5G is most likely to benefit enterprise customers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sz="3200" i="1" dirty="0">
                <a:solidFill>
                  <a:srgbClr val="FF0000"/>
                </a:solidFill>
              </a:rPr>
              <a:t>Enterprise AR managers</a:t>
            </a:r>
            <a:r>
              <a:rPr lang="en-US" sz="3200" dirty="0">
                <a:solidFill>
                  <a:prstClr val="black"/>
                </a:solidFill>
              </a:rPr>
              <a:t> would be better prepared 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To evaluate (or defer) vendors/technologies, discuss options and plan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Discuss their use cases and requirements with potential 5G service providers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Conduct research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>
                <a:solidFill>
                  <a:prstClr val="black"/>
                </a:solidFill>
              </a:rPr>
              <a:t>Desk research 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800" dirty="0">
                <a:solidFill>
                  <a:prstClr val="black"/>
                </a:solidFill>
              </a:rPr>
              <a:t>Interviews with subject matter experts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Develop framework (define services) and populate Enterprise 5G operator landscape (who is offering what services?)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</a:rPr>
              <a:t>Compile, based on primary and secondary research, examples and analyze patterns to develop current best practices (recommendations) and measurement methods for testing 5G services in enterprise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</a:rPr>
              <a:t>Prepare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1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 report compiling research findings and best practices/recommendations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 opportunity and risk analysis of 5G product development/introduction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Executive summary of findings for public release and a webinar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Deliverables of this Project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2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Increased</a:t>
            </a:r>
            <a:r>
              <a:rPr lang="en-CA" sz="3200" dirty="0"/>
              <a:t> (terminology, concepts, </a:t>
            </a:r>
            <a:r>
              <a:rPr lang="en-CA" sz="3200" dirty="0" err="1"/>
              <a:t>etc</a:t>
            </a:r>
            <a:r>
              <a:rPr lang="en-CA" sz="3200" dirty="0"/>
              <a:t>) understanding about 5G services (where, when and how to use 5G) in enterprise</a:t>
            </a:r>
          </a:p>
          <a:p>
            <a:r>
              <a:rPr lang="en-CA" sz="3200" dirty="0"/>
              <a:t>Ability to evaluate requirements and commercial offerings</a:t>
            </a:r>
          </a:p>
          <a:p>
            <a:r>
              <a:rPr lang="en-CA" sz="3200"/>
              <a:t>AR technology providers </a:t>
            </a:r>
            <a:r>
              <a:rPr lang="en-CA" sz="3200" dirty="0"/>
              <a:t>to begin partnering </a:t>
            </a:r>
            <a:r>
              <a:rPr lang="en-CA" sz="3200"/>
              <a:t>with 5G network </a:t>
            </a:r>
            <a:r>
              <a:rPr lang="en-CA" sz="3200" dirty="0"/>
              <a:t>operators</a:t>
            </a:r>
          </a:p>
          <a:p>
            <a:r>
              <a:rPr lang="en-CA" sz="3200" dirty="0"/>
              <a:t>Customers can begin to design their future enterprise infrastructure, products and services strategically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F3BD0B4BF524D9193C598466406A1" ma:contentTypeVersion="3" ma:contentTypeDescription="Create a new document." ma:contentTypeScope="" ma:versionID="fc4064451a09f403cee6a0cf7d9a4409">
  <xsd:schema xmlns:xsd="http://www.w3.org/2001/XMLSchema" xmlns:xs="http://www.w3.org/2001/XMLSchema" xmlns:p="http://schemas.microsoft.com/office/2006/metadata/properties" xmlns:ns2="b8fde7f8-ac70-4454-93aa-728f5c9d3680" targetNamespace="http://schemas.microsoft.com/office/2006/metadata/properties" ma:root="true" ma:fieldsID="ebdca0dce1cbf6256018e8d41cdb0d9d" ns2:_="">
    <xsd:import namespace="b8fde7f8-ac70-4454-93aa-728f5c9d36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de7f8-ac70-4454-93aa-728f5c9d36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8166138-CD5C-40F4-9641-24770143AEAF}"/>
</file>

<file path=customXml/itemProps2.xml><?xml version="1.0" encoding="utf-8"?>
<ds:datastoreItem xmlns:ds="http://schemas.openxmlformats.org/officeDocument/2006/customXml" ds:itemID="{2BF643B8-4B64-4ECD-8FF1-8DBFBE820DE7}"/>
</file>

<file path=customXml/itemProps3.xml><?xml version="1.0" encoding="utf-8"?>
<ds:datastoreItem xmlns:ds="http://schemas.openxmlformats.org/officeDocument/2006/customXml" ds:itemID="{A38A30C9-CA72-4DF2-B327-C925B7E23862}"/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478</Words>
  <Application>Microsoft Macintosh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Calibri</vt:lpstr>
      <vt:lpstr>Cambria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Christine Perey</cp:lastModifiedBy>
  <cp:revision>10</cp:revision>
  <dcterms:created xsi:type="dcterms:W3CDTF">2018-01-02T15:48:53Z</dcterms:created>
  <dcterms:modified xsi:type="dcterms:W3CDTF">2021-01-06T10:35:47Z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0x010100E01F3BD0B4BF524D9193C598466406A1</vt:lpwstr>
  </property>
</Properties>
</file>